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ileron" panose="020B0604020202020204" charset="0"/>
      <p:regular r:id="rId14"/>
    </p:embeddedFont>
    <p:embeddedFont>
      <p:font typeface="Aileron Bold" panose="020B0604020202020204" charset="0"/>
      <p:regular r:id="rId15"/>
    </p:embeddedFont>
    <p:embeddedFont>
      <p:font typeface="Open Sans" panose="020B0606030504020204" pitchFamily="34" charset="0"/>
      <p:regular r:id="rId16"/>
    </p:embeddedFont>
    <p:embeddedFont>
      <p:font typeface="Open Sans Bold" panose="020B0806030504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508AD-368D-4251-B084-C9849A233677}" type="datetimeFigureOut">
              <a:rPr lang="en-US" smtClean="0"/>
              <a:t>4/17/2026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A1588-F2BE-4ECE-8F22-3A8490CA9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A1588-F2BE-4ECE-8F22-3A8490CA9A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3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mart.info/events/pilekadone-stefani-krasteva-pateshestvie-v-sveta-na-operata-myuzikala-i-operetat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41574" y="2332963"/>
            <a:ext cx="9818147" cy="8156426"/>
            <a:chOff x="0" y="0"/>
            <a:chExt cx="13090862" cy="10875234"/>
          </a:xfrm>
        </p:grpSpPr>
        <p:sp>
          <p:nvSpPr>
            <p:cNvPr id="3" name="Freeform 3"/>
            <p:cNvSpPr/>
            <p:nvPr/>
          </p:nvSpPr>
          <p:spPr>
            <a:xfrm>
              <a:off x="2811442" y="0"/>
              <a:ext cx="5495407" cy="8232819"/>
            </a:xfrm>
            <a:custGeom>
              <a:avLst/>
              <a:gdLst/>
              <a:ahLst/>
              <a:cxnLst/>
              <a:rect l="l" t="t" r="r" b="b"/>
              <a:pathLst>
                <a:path w="5495407" h="8232819">
                  <a:moveTo>
                    <a:pt x="0" y="0"/>
                  </a:moveTo>
                  <a:lnTo>
                    <a:pt x="5495407" y="0"/>
                  </a:lnTo>
                  <a:lnTo>
                    <a:pt x="5495407" y="8232819"/>
                  </a:lnTo>
                  <a:lnTo>
                    <a:pt x="0" y="8232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89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941311"/>
              <a:ext cx="13090862" cy="9933923"/>
            </a:xfrm>
            <a:custGeom>
              <a:avLst/>
              <a:gdLst/>
              <a:ahLst/>
              <a:cxnLst/>
              <a:rect l="l" t="t" r="r" b="b"/>
              <a:pathLst>
                <a:path w="13090862" h="9933923">
                  <a:moveTo>
                    <a:pt x="0" y="0"/>
                  </a:moveTo>
                  <a:lnTo>
                    <a:pt x="13090862" y="0"/>
                  </a:lnTo>
                  <a:lnTo>
                    <a:pt x="13090862" y="9933923"/>
                  </a:lnTo>
                  <a:lnTo>
                    <a:pt x="0" y="993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80990"/>
              </a:blip>
              <a:stretch>
                <a:fillRect l="-4699" r="-9214" b="-201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4241574" y="740217"/>
            <a:ext cx="9804852" cy="1771458"/>
            <a:chOff x="0" y="0"/>
            <a:chExt cx="13073136" cy="2361944"/>
          </a:xfrm>
        </p:grpSpPr>
        <p:sp>
          <p:nvSpPr>
            <p:cNvPr id="6" name="Freeform 6"/>
            <p:cNvSpPr/>
            <p:nvPr/>
          </p:nvSpPr>
          <p:spPr>
            <a:xfrm>
              <a:off x="866580" y="440211"/>
              <a:ext cx="11248442" cy="1921733"/>
            </a:xfrm>
            <a:custGeom>
              <a:avLst/>
              <a:gdLst/>
              <a:ahLst/>
              <a:cxnLst/>
              <a:rect l="l" t="t" r="r" b="b"/>
              <a:pathLst>
                <a:path w="11248442" h="1921733">
                  <a:moveTo>
                    <a:pt x="0" y="0"/>
                  </a:moveTo>
                  <a:lnTo>
                    <a:pt x="11248442" y="0"/>
                  </a:lnTo>
                  <a:lnTo>
                    <a:pt x="11248442" y="1921733"/>
                  </a:lnTo>
                  <a:lnTo>
                    <a:pt x="0" y="1921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6000"/>
              </a:blip>
              <a:stretch>
                <a:fillRect t="-129635" r="-985" b="-164183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073136" cy="7852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4"/>
                </a:lnSpc>
              </a:pPr>
              <a:r>
                <a:rPr lang="en-US" sz="3538" b="1">
                  <a:solidFill>
                    <a:srgbClr val="E4DD98">
                      <a:alpha val="95686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МЕЖДУНАРОДЕН МУЗИКАЛЕН ФЕСТИВАЛ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11232" y="7747524"/>
            <a:ext cx="3963536" cy="1033960"/>
            <a:chOff x="0" y="0"/>
            <a:chExt cx="5284715" cy="1378614"/>
          </a:xfrm>
        </p:grpSpPr>
        <p:sp>
          <p:nvSpPr>
            <p:cNvPr id="9" name="Freeform 9"/>
            <p:cNvSpPr/>
            <p:nvPr/>
          </p:nvSpPr>
          <p:spPr>
            <a:xfrm>
              <a:off x="0" y="671504"/>
              <a:ext cx="5284715" cy="707110"/>
            </a:xfrm>
            <a:custGeom>
              <a:avLst/>
              <a:gdLst/>
              <a:ahLst/>
              <a:cxnLst/>
              <a:rect l="l" t="t" r="r" b="b"/>
              <a:pathLst>
                <a:path w="5284715" h="707110">
                  <a:moveTo>
                    <a:pt x="0" y="0"/>
                  </a:moveTo>
                  <a:lnTo>
                    <a:pt x="5284715" y="0"/>
                  </a:lnTo>
                  <a:lnTo>
                    <a:pt x="5284715" y="707110"/>
                  </a:lnTo>
                  <a:lnTo>
                    <a:pt x="0" y="707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85000"/>
              </a:blip>
              <a:stretch>
                <a:fillRect l="-3426" t="-188681" r="-3521" b="-243853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84512" y="-66675"/>
              <a:ext cx="4915691" cy="738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90"/>
                </a:lnSpc>
              </a:pPr>
              <a:r>
                <a:rPr lang="en-US" sz="3350" b="1">
                  <a:solidFill>
                    <a:srgbClr val="F4F4F4">
                      <a:alpha val="84706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ДУХОВ КВИНТЕТ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9417" b="-20880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1220154" y="3378233"/>
            <a:ext cx="4409129" cy="1057099"/>
            <a:chOff x="0" y="0"/>
            <a:chExt cx="5878838" cy="1409465"/>
          </a:xfrm>
        </p:grpSpPr>
        <p:sp>
          <p:nvSpPr>
            <p:cNvPr id="13" name="Freeform 13"/>
            <p:cNvSpPr/>
            <p:nvPr/>
          </p:nvSpPr>
          <p:spPr>
            <a:xfrm>
              <a:off x="0" y="452206"/>
              <a:ext cx="5878838" cy="957259"/>
            </a:xfrm>
            <a:custGeom>
              <a:avLst/>
              <a:gdLst/>
              <a:ahLst/>
              <a:cxnLst/>
              <a:rect l="l" t="t" r="r" b="b"/>
              <a:pathLst>
                <a:path w="5878838" h="957259">
                  <a:moveTo>
                    <a:pt x="0" y="0"/>
                  </a:moveTo>
                  <a:lnTo>
                    <a:pt x="5878838" y="0"/>
                  </a:lnTo>
                  <a:lnTo>
                    <a:pt x="5878838" y="957259"/>
                  </a:lnTo>
                  <a:lnTo>
                    <a:pt x="0" y="95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9485" t="-207996" r="-18813" b="-257876"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654029" y="-66675"/>
              <a:ext cx="2570781" cy="760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43"/>
                </a:lnSpc>
              </a:pPr>
              <a:r>
                <a:rPr lang="en-US" sz="3459" b="1">
                  <a:solidFill>
                    <a:srgbClr val="F4F4F4">
                      <a:alpha val="84706"/>
                    </a:srgbClr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СОПРАН</a:t>
              </a:r>
            </a:p>
          </p:txBody>
        </p:sp>
      </p:grpSp>
      <p:pic>
        <p:nvPicPr>
          <p:cNvPr id="15" name="ПИЛЕКАДОНЕ - venelinkata (youtube)">
            <a:hlinkClick r:id="" action="ppaction://media"/>
            <a:extLst>
              <a:ext uri="{FF2B5EF4-FFF2-40B4-BE49-F238E27FC236}">
                <a16:creationId xmlns:a16="http://schemas.microsoft.com/office/drawing/2014/main" id="{22FFBD08-7520-A532-2710-E04D0D79A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9000" y="88372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17" b="-20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5581" y="878488"/>
            <a:ext cx="15396838" cy="1565780"/>
          </a:xfrm>
          <a:custGeom>
            <a:avLst/>
            <a:gdLst/>
            <a:ahLst/>
            <a:cxnLst/>
            <a:rect l="l" t="t" r="r" b="b"/>
            <a:pathLst>
              <a:path w="15396838" h="1565780">
                <a:moveTo>
                  <a:pt x="0" y="0"/>
                </a:moveTo>
                <a:lnTo>
                  <a:pt x="15396838" y="0"/>
                </a:lnTo>
                <a:lnTo>
                  <a:pt x="15396838" y="1565780"/>
                </a:lnTo>
                <a:lnTo>
                  <a:pt x="0" y="1565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97" t="-379115" r="-19523" b="-43757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04500" y="2715850"/>
            <a:ext cx="5978240" cy="3138714"/>
            <a:chOff x="0" y="0"/>
            <a:chExt cx="1574516" cy="8266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74516" cy="826657"/>
            </a:xfrm>
            <a:custGeom>
              <a:avLst/>
              <a:gdLst/>
              <a:ahLst/>
              <a:cxnLst/>
              <a:rect l="l" t="t" r="r" b="b"/>
              <a:pathLst>
                <a:path w="1574516" h="826657">
                  <a:moveTo>
                    <a:pt x="0" y="0"/>
                  </a:moveTo>
                  <a:lnTo>
                    <a:pt x="1574516" y="0"/>
                  </a:lnTo>
                  <a:lnTo>
                    <a:pt x="1574516" y="826657"/>
                  </a:lnTo>
                  <a:lnTo>
                    <a:pt x="0" y="826657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574516" cy="874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05260" y="2715817"/>
            <a:ext cx="5978240" cy="3138747"/>
            <a:chOff x="0" y="0"/>
            <a:chExt cx="1574516" cy="8266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4516" cy="826666"/>
            </a:xfrm>
            <a:custGeom>
              <a:avLst/>
              <a:gdLst/>
              <a:ahLst/>
              <a:cxnLst/>
              <a:rect l="l" t="t" r="r" b="b"/>
              <a:pathLst>
                <a:path w="1574516" h="826666">
                  <a:moveTo>
                    <a:pt x="0" y="0"/>
                  </a:moveTo>
                  <a:lnTo>
                    <a:pt x="1574516" y="0"/>
                  </a:lnTo>
                  <a:lnTo>
                    <a:pt x="1574516" y="826666"/>
                  </a:lnTo>
                  <a:lnTo>
                    <a:pt x="0" y="82666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574516" cy="874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25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486400" y="6195930"/>
            <a:ext cx="7315200" cy="2093976"/>
          </a:xfrm>
          <a:custGeom>
            <a:avLst/>
            <a:gdLst/>
            <a:ahLst/>
            <a:cxnLst/>
            <a:rect l="l" t="t" r="r" b="b"/>
            <a:pathLst>
              <a:path w="7315200" h="2093976">
                <a:moveTo>
                  <a:pt x="0" y="0"/>
                </a:moveTo>
                <a:lnTo>
                  <a:pt x="7315200" y="0"/>
                </a:lnTo>
                <a:lnTo>
                  <a:pt x="7315200" y="2093976"/>
                </a:lnTo>
                <a:lnTo>
                  <a:pt x="0" y="2093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35080" y="3204138"/>
            <a:ext cx="5117081" cy="33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7"/>
              </a:lnSpc>
            </a:pPr>
            <a:r>
              <a:rPr lang="en-US" sz="2628" b="1" spc="-11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ИНДИВИДУАЛНИ ПОСЕЩЕНИЯ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713757" y="3344750"/>
            <a:ext cx="2559727" cy="164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54"/>
              </a:lnSpc>
            </a:pPr>
            <a:r>
              <a:rPr lang="en-US" sz="9538" b="1" spc="-103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-10 %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15869" y="5129282"/>
            <a:ext cx="415550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 всяка ценова категория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63682" y="3227455"/>
            <a:ext cx="4261396" cy="33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</a:pPr>
            <a:r>
              <a:rPr lang="en-US" sz="2630" b="1" spc="-11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ЗА ГРУПА ОТ 15+ ЗРИТЕЛИ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961569" y="3368124"/>
            <a:ext cx="2559727" cy="164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54"/>
              </a:lnSpc>
            </a:pPr>
            <a:r>
              <a:rPr lang="en-US" sz="9538" b="1" spc="-103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-20 %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63682" y="5152639"/>
            <a:ext cx="415550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5"/>
              </a:lnSpc>
            </a:pPr>
            <a:r>
              <a:rPr lang="en-US" sz="2700" spc="-11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 всяка ценова категория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71970" y="8583647"/>
            <a:ext cx="11944060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-6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За да заявите отстъпка можете да ни се обадите на  </a:t>
            </a:r>
            <a:r>
              <a:rPr lang="en-US" sz="2400" b="1" spc="-69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02 / 955 74 78,  0 878 688 821 </a:t>
            </a:r>
            <a:r>
              <a:rPr lang="en-US" sz="2400" spc="-6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или да  ни пишете на </a:t>
            </a:r>
            <a:r>
              <a:rPr lang="en-US" sz="2400" b="1" spc="-69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marketing.cmart.bg@gmail.com.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17" b="-2088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65120" y="3705176"/>
            <a:ext cx="9757760" cy="2876649"/>
            <a:chOff x="0" y="0"/>
            <a:chExt cx="13010347" cy="3835532"/>
          </a:xfrm>
        </p:grpSpPr>
        <p:sp>
          <p:nvSpPr>
            <p:cNvPr id="4" name="Freeform 4"/>
            <p:cNvSpPr/>
            <p:nvPr/>
          </p:nvSpPr>
          <p:spPr>
            <a:xfrm>
              <a:off x="2651244" y="1738352"/>
              <a:ext cx="7707859" cy="2097180"/>
            </a:xfrm>
            <a:custGeom>
              <a:avLst/>
              <a:gdLst/>
              <a:ahLst/>
              <a:cxnLst/>
              <a:rect l="l" t="t" r="r" b="b"/>
              <a:pathLst>
                <a:path w="7707859" h="2097180">
                  <a:moveTo>
                    <a:pt x="0" y="0"/>
                  </a:moveTo>
                  <a:lnTo>
                    <a:pt x="7707859" y="0"/>
                  </a:lnTo>
                  <a:lnTo>
                    <a:pt x="7707859" y="2097180"/>
                  </a:lnTo>
                  <a:lnTo>
                    <a:pt x="0" y="2097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010347" cy="1512831"/>
            </a:xfrm>
            <a:custGeom>
              <a:avLst/>
              <a:gdLst/>
              <a:ahLst/>
              <a:cxnLst/>
              <a:rect l="l" t="t" r="r" b="b"/>
              <a:pathLst>
                <a:path w="13010347" h="1512831">
                  <a:moveTo>
                    <a:pt x="0" y="0"/>
                  </a:moveTo>
                  <a:lnTo>
                    <a:pt x="13010347" y="0"/>
                  </a:lnTo>
                  <a:lnTo>
                    <a:pt x="13010347" y="1512831"/>
                  </a:lnTo>
                  <a:lnTo>
                    <a:pt x="0" y="1512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2256" t="-406612" r="-36210" b="-45866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7854" y="557956"/>
            <a:ext cx="6565570" cy="10081490"/>
          </a:xfrm>
          <a:custGeom>
            <a:avLst/>
            <a:gdLst/>
            <a:ahLst/>
            <a:cxnLst/>
            <a:rect l="l" t="t" r="r" b="b"/>
            <a:pathLst>
              <a:path w="6565570" h="10081490">
                <a:moveTo>
                  <a:pt x="0" y="0"/>
                </a:moveTo>
                <a:lnTo>
                  <a:pt x="6565570" y="0"/>
                </a:lnTo>
                <a:lnTo>
                  <a:pt x="6565570" y="10081489"/>
                </a:lnTo>
                <a:lnTo>
                  <a:pt x="0" y="1008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17" b="-208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205873" y="1448772"/>
            <a:ext cx="6985073" cy="1137388"/>
          </a:xfrm>
          <a:custGeom>
            <a:avLst/>
            <a:gdLst/>
            <a:ahLst/>
            <a:cxnLst/>
            <a:rect l="l" t="t" r="r" b="b"/>
            <a:pathLst>
              <a:path w="6985073" h="1137388">
                <a:moveTo>
                  <a:pt x="0" y="0"/>
                </a:moveTo>
                <a:lnTo>
                  <a:pt x="6985074" y="0"/>
                </a:lnTo>
                <a:lnTo>
                  <a:pt x="6985074" y="1137388"/>
                </a:lnTo>
                <a:lnTo>
                  <a:pt x="0" y="113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485" t="-207996" r="-18813" b="-25787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40160" y="3248342"/>
            <a:ext cx="7316500" cy="5333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Стефани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Кръстева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завършва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класическо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пеене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актьорско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майсторство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2691"/>
              </a:lnSpc>
            </a:pPr>
            <a:endParaRPr lang="en-US" sz="2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Участва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сцената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Софийската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филхармония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с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произведения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„Stabat Mater“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Перголези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Симфония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№4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Малер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под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диригентството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Саша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Гьотцел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2691"/>
              </a:lnSpc>
            </a:pPr>
            <a:endParaRPr lang="en-US" sz="2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Дебютира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роли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Джилда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(„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Риголето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“)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Татяна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(„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Евгений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Онегин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“)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Русе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София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а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през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2025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влиза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ролята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Хана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Главари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във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Веселата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вдовица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Националния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музикален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театър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Стефан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Македонски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“,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утвърждавайки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ярко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име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младото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поколение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български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оперни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артисти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91130" y="2333556"/>
            <a:ext cx="5014559" cy="44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8F8F8F">
                    <a:alpha val="95686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СОПРАН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5271" y="141011"/>
            <a:ext cx="11043065" cy="10145989"/>
          </a:xfrm>
          <a:custGeom>
            <a:avLst/>
            <a:gdLst/>
            <a:ahLst/>
            <a:cxnLst/>
            <a:rect l="l" t="t" r="r" b="b"/>
            <a:pathLst>
              <a:path w="11043065" h="10145989">
                <a:moveTo>
                  <a:pt x="0" y="0"/>
                </a:moveTo>
                <a:lnTo>
                  <a:pt x="11043065" y="0"/>
                </a:lnTo>
                <a:lnTo>
                  <a:pt x="11043065" y="10145989"/>
                </a:lnTo>
                <a:lnTo>
                  <a:pt x="0" y="10145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2288" r="-407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17" b="-2088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872747" y="2223105"/>
            <a:ext cx="7647927" cy="6147538"/>
            <a:chOff x="0" y="0"/>
            <a:chExt cx="10197237" cy="8196718"/>
          </a:xfrm>
        </p:grpSpPr>
        <p:sp>
          <p:nvSpPr>
            <p:cNvPr id="5" name="TextBox 5"/>
            <p:cNvSpPr txBox="1"/>
            <p:nvPr/>
          </p:nvSpPr>
          <p:spPr>
            <a:xfrm>
              <a:off x="0" y="2195075"/>
              <a:ext cx="10197237" cy="6001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91"/>
                </a:lnSpc>
              </a:pP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Мила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Павлова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изявен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флейтист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с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международна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кариера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множество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престижни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награди</a:t>
              </a:r>
              <a:r>
                <a:rPr lang="bg-BG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Специализира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прочутите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музиканти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Андраш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Адорян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Лойк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Пулен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Ален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Марион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  <a:p>
              <a:pPr algn="just">
                <a:lnSpc>
                  <a:spcPts val="2691"/>
                </a:lnSpc>
              </a:pPr>
              <a:endPara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just">
                <a:lnSpc>
                  <a:spcPts val="2691"/>
                </a:lnSpc>
              </a:pP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Изявява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като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солист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камерен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изпълнител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свири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оркестъра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Класик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ФМ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Радио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симфоничния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оркесътр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Лятна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академи</a:t>
              </a:r>
              <a:r>
                <a:rPr lang="bg-BG" sz="23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я</a:t>
              </a:r>
              <a:r>
                <a:rPr lang="en-US" sz="23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„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Киджана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Сиена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Италия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Основава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ръководи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фестивала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„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Дни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музиката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Балабановата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къща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 –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Пловдив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Развива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активна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концертна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дейност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реализира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множество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записи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за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БНТ, БНР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европейски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радиостанции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905197" y="0"/>
              <a:ext cx="8697778" cy="1159704"/>
            </a:xfrm>
            <a:custGeom>
              <a:avLst/>
              <a:gdLst/>
              <a:ahLst/>
              <a:cxnLst/>
              <a:rect l="l" t="t" r="r" b="b"/>
              <a:pathLst>
                <a:path w="8697778" h="1159704">
                  <a:moveTo>
                    <a:pt x="0" y="0"/>
                  </a:moveTo>
                  <a:lnTo>
                    <a:pt x="8697778" y="0"/>
                  </a:lnTo>
                  <a:lnTo>
                    <a:pt x="8697778" y="1159704"/>
                  </a:lnTo>
                  <a:lnTo>
                    <a:pt x="0" y="1159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567" t="-371691" r="-42711" b="-464118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17577" y="1102553"/>
              <a:ext cx="6686079" cy="589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3"/>
                </a:lnSpc>
              </a:pPr>
              <a:r>
                <a:rPr lang="bg-BG" sz="2609" dirty="0">
                  <a:solidFill>
                    <a:srgbClr val="8F8F8F">
                      <a:alpha val="95686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ФЛЕЙТА</a:t>
              </a:r>
              <a:endParaRPr lang="en-US" sz="2609" dirty="0">
                <a:solidFill>
                  <a:srgbClr val="8F8F8F">
                    <a:alpha val="95686"/>
                  </a:srgbClr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44453" y="-465587"/>
            <a:ext cx="16108745" cy="10752587"/>
          </a:xfrm>
          <a:custGeom>
            <a:avLst/>
            <a:gdLst/>
            <a:ahLst/>
            <a:cxnLst/>
            <a:rect l="l" t="t" r="r" b="b"/>
            <a:pathLst>
              <a:path w="16108745" h="10752587">
                <a:moveTo>
                  <a:pt x="0" y="0"/>
                </a:moveTo>
                <a:lnTo>
                  <a:pt x="16108745" y="0"/>
                </a:lnTo>
                <a:lnTo>
                  <a:pt x="16108745" y="10752587"/>
                </a:lnTo>
                <a:lnTo>
                  <a:pt x="0" y="107525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417" b="-20880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99147" y="1924371"/>
            <a:ext cx="7421527" cy="5937246"/>
            <a:chOff x="0" y="0"/>
            <a:chExt cx="9895370" cy="79163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895370" cy="969836"/>
            </a:xfrm>
            <a:custGeom>
              <a:avLst/>
              <a:gdLst/>
              <a:ahLst/>
              <a:cxnLst/>
              <a:rect l="l" t="t" r="r" b="b"/>
              <a:pathLst>
                <a:path w="9895370" h="969836">
                  <a:moveTo>
                    <a:pt x="0" y="0"/>
                  </a:moveTo>
                  <a:lnTo>
                    <a:pt x="9895370" y="0"/>
                  </a:lnTo>
                  <a:lnTo>
                    <a:pt x="9895370" y="969836"/>
                  </a:lnTo>
                  <a:lnTo>
                    <a:pt x="0" y="969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2627" t="-409688" r="-23278" b="-482156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49323" y="1914685"/>
              <a:ext cx="9746047" cy="6001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91"/>
                </a:lnSpc>
              </a:pPr>
              <a:r>
                <a:rPr lang="bg-BG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Като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член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Духово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трио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Духов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квинтет</a:t>
              </a:r>
              <a:r>
                <a:rPr lang="bg-BG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Валентин Методиев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удостоен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с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две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първи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награди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конкурса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камерна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музика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"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Златната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Диана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",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Ямбол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(1987, 1989) и с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Извънредна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награда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Златен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медал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Международния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конкурс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гр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Неерпелт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Белгия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(1989). </a:t>
              </a:r>
            </a:p>
            <a:p>
              <a:pPr algn="just">
                <a:lnSpc>
                  <a:spcPts val="2691"/>
                </a:lnSpc>
              </a:pPr>
              <a:endPara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just">
                <a:lnSpc>
                  <a:spcPts val="2691"/>
                </a:lnSpc>
              </a:pP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Бил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активен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участник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майсторските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класове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световноизвестните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обоисти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Давид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Валтер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Х.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Шеленбергер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Концертира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с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различни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камерни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формации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Член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Симфоничния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оркестър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Лятната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академия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"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Киджана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"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Сиена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Италия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1999 г.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първи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обоист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Софийска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филхармония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04645" y="912686"/>
              <a:ext cx="6686079" cy="578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3"/>
                </a:lnSpc>
              </a:pPr>
              <a:r>
                <a:rPr lang="en-US" sz="2609">
                  <a:solidFill>
                    <a:srgbClr val="8F8F8F">
                      <a:alpha val="95686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ОБОЙ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17" b="-20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25033" y="1716827"/>
            <a:ext cx="7458161" cy="816918"/>
          </a:xfrm>
          <a:custGeom>
            <a:avLst/>
            <a:gdLst/>
            <a:ahLst/>
            <a:cxnLst/>
            <a:rect l="l" t="t" r="r" b="b"/>
            <a:pathLst>
              <a:path w="7458161" h="816918">
                <a:moveTo>
                  <a:pt x="0" y="0"/>
                </a:moveTo>
                <a:lnTo>
                  <a:pt x="7458161" y="0"/>
                </a:lnTo>
                <a:lnTo>
                  <a:pt x="7458161" y="816919"/>
                </a:lnTo>
                <a:lnTo>
                  <a:pt x="0" y="8169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1995" t="-465373" r="-39730" b="-53999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787552" y="3357900"/>
            <a:ext cx="7733122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Венелин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Пиперов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завършва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НМУ "Л.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Пипков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и НМА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Проф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Панчо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Владигеров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</a:t>
            </a:r>
            <a:r>
              <a:rPr lang="bg-BG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 п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родължава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обучението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Музикалната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академия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Роберт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Шуман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Дюселдорф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Академията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музика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театър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Мюнхен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Германия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където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се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дипломира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със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специалност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концертен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кларинет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2691"/>
              </a:lnSpc>
            </a:pPr>
            <a:endParaRPr lang="en-US" sz="2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Има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дългогодишен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опит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изпълнител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преподавател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музикални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училища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Мюнхенския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университет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Носител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множество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национални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международни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награди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като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солист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камерен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изпълнител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Венелин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Пиперов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основател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най-дългогодишен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член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квинтет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ПИЛЕКАДОНЕ.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4073" y="-5990259"/>
            <a:ext cx="16669261" cy="16413742"/>
          </a:xfrm>
          <a:custGeom>
            <a:avLst/>
            <a:gdLst/>
            <a:ahLst/>
            <a:cxnLst/>
            <a:rect l="l" t="t" r="r" b="b"/>
            <a:pathLst>
              <a:path w="16669261" h="16413742">
                <a:moveTo>
                  <a:pt x="0" y="0"/>
                </a:moveTo>
                <a:lnTo>
                  <a:pt x="16669261" y="0"/>
                </a:lnTo>
                <a:lnTo>
                  <a:pt x="16669261" y="16413742"/>
                </a:lnTo>
                <a:lnTo>
                  <a:pt x="0" y="164137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1000"/>
            </a:blip>
            <a:stretch>
              <a:fillRect r="-4751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46834" y="2476596"/>
            <a:ext cx="5014559" cy="44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8F8F8F">
                    <a:alpha val="95686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КЛАРИНЕТ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632896" y="-304390"/>
            <a:ext cx="19513069" cy="13024973"/>
          </a:xfrm>
          <a:custGeom>
            <a:avLst/>
            <a:gdLst/>
            <a:ahLst/>
            <a:cxnLst/>
            <a:rect l="l" t="t" r="r" b="b"/>
            <a:pathLst>
              <a:path w="19513069" h="13024973">
                <a:moveTo>
                  <a:pt x="19513069" y="0"/>
                </a:moveTo>
                <a:lnTo>
                  <a:pt x="0" y="0"/>
                </a:lnTo>
                <a:lnTo>
                  <a:pt x="0" y="13024974"/>
                </a:lnTo>
                <a:lnTo>
                  <a:pt x="19513069" y="13024974"/>
                </a:lnTo>
                <a:lnTo>
                  <a:pt x="19513069" y="0"/>
                </a:lnTo>
                <a:close/>
              </a:path>
            </a:pathLst>
          </a:custGeom>
          <a:blipFill>
            <a:blip r:embed="rId2">
              <a:alphaModFix amt="86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17" b="-2088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468428" y="3368453"/>
            <a:ext cx="7904972" cy="450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Евгений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Тонев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завършва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НМУ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Добрин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Петков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и НМА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Проф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П.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Владигеров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„</a:t>
            </a:r>
            <a:r>
              <a:rPr lang="bg-BG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със специалност фагот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2691"/>
              </a:lnSpc>
            </a:pPr>
            <a:endParaRPr lang="en-US" sz="2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691"/>
              </a:lnSpc>
            </a:pP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Осъществил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редица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солови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камерни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записи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за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БНТ, БНР,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Класик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ФМ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Радио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др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Евгений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Тонев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бил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солист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Оркестъра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НМА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Проф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П.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Владигеров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-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София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Изнася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редица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солови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камерни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концерти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има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множество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участия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различни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оркестрови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формации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София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страната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just">
              <a:lnSpc>
                <a:spcPts val="2691"/>
              </a:lnSpc>
            </a:pPr>
            <a:endParaRPr lang="en-US" sz="2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2691"/>
              </a:lnSpc>
            </a:pP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периода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1998-2000 г.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преподавател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ССВМУ "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Маестро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Г.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Атанасов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" -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София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1993 г. е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солист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-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оркестрант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в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симфоничния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оркестър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БНР.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4404" y="2497701"/>
            <a:ext cx="5513019" cy="44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8F8F8F">
                    <a:alpha val="95686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ФАГОТ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A953E27-6798-A565-3E14-1458AEC493DE}"/>
              </a:ext>
            </a:extLst>
          </p:cNvPr>
          <p:cNvSpPr/>
          <p:nvPr/>
        </p:nvSpPr>
        <p:spPr>
          <a:xfrm>
            <a:off x="9841570" y="1722805"/>
            <a:ext cx="5158687" cy="922815"/>
          </a:xfrm>
          <a:custGeom>
            <a:avLst/>
            <a:gdLst/>
            <a:ahLst/>
            <a:cxnLst/>
            <a:rect l="l" t="t" r="r" b="b"/>
            <a:pathLst>
              <a:path w="5158687" h="922815">
                <a:moveTo>
                  <a:pt x="0" y="0"/>
                </a:moveTo>
                <a:lnTo>
                  <a:pt x="5158687" y="0"/>
                </a:lnTo>
                <a:lnTo>
                  <a:pt x="5158687" y="922815"/>
                </a:lnTo>
                <a:lnTo>
                  <a:pt x="0" y="922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680" t="-286885" r="-46626" b="-340981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417" b="-2088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973" y="-91196"/>
            <a:ext cx="9194251" cy="10378196"/>
          </a:xfrm>
          <a:custGeom>
            <a:avLst/>
            <a:gdLst/>
            <a:ahLst/>
            <a:cxnLst/>
            <a:rect l="l" t="t" r="r" b="b"/>
            <a:pathLst>
              <a:path w="9194251" h="10378196">
                <a:moveTo>
                  <a:pt x="0" y="0"/>
                </a:moveTo>
                <a:lnTo>
                  <a:pt x="9194251" y="0"/>
                </a:lnTo>
                <a:lnTo>
                  <a:pt x="9194251" y="10378196"/>
                </a:lnTo>
                <a:lnTo>
                  <a:pt x="0" y="1037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2000"/>
            </a:blip>
            <a:stretch>
              <a:fillRect l="-89784" t="-47569" r="-597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322224" y="1671203"/>
            <a:ext cx="7198450" cy="6623971"/>
            <a:chOff x="0" y="0"/>
            <a:chExt cx="9597934" cy="8831961"/>
          </a:xfrm>
        </p:grpSpPr>
        <p:sp>
          <p:nvSpPr>
            <p:cNvPr id="5" name="TextBox 5"/>
            <p:cNvSpPr txBox="1"/>
            <p:nvPr/>
          </p:nvSpPr>
          <p:spPr>
            <a:xfrm>
              <a:off x="0" y="2368653"/>
              <a:ext cx="9597934" cy="6463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91"/>
                </a:lnSpc>
              </a:pP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Ясен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Теодосиев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завършва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НМУ „Л.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Пипков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 и НМА „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Проф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Панчо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Владигеров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със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специалност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валдхорна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r>
                <a:rPr lang="bg-BG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Печели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първи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награди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национални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конкурси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специализира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именития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Херман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Бауман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  <a:p>
              <a:pPr algn="just">
                <a:lnSpc>
                  <a:spcPts val="2691"/>
                </a:lnSpc>
              </a:pPr>
              <a:endParaRPr lang="en-US" sz="2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algn="just">
                <a:lnSpc>
                  <a:spcPts val="2691"/>
                </a:lnSpc>
              </a:pP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Солист-водач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оркестрите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БНР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Класик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ФМ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Радио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както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дългогодишен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първи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валдхорнист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„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Киджана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Сиена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Италия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Концертира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като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солист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с БНР,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Софийския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симфоничен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оркестър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Варненската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филхармония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„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Софийски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солисти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“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оркестри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Солун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чужбина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Преподава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в НМА,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където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е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професор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по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валдхорна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и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ръководи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300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катедра</a:t>
              </a:r>
              <a:r>
                <a:rPr lang="en-US" sz="23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9376651" cy="1140895"/>
            </a:xfrm>
            <a:custGeom>
              <a:avLst/>
              <a:gdLst/>
              <a:ahLst/>
              <a:cxnLst/>
              <a:rect l="l" t="t" r="r" b="b"/>
              <a:pathLst>
                <a:path w="9376651" h="1140895">
                  <a:moveTo>
                    <a:pt x="0" y="0"/>
                  </a:moveTo>
                  <a:lnTo>
                    <a:pt x="9376651" y="0"/>
                  </a:lnTo>
                  <a:lnTo>
                    <a:pt x="9376651" y="1140895"/>
                  </a:lnTo>
                  <a:lnTo>
                    <a:pt x="0" y="114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5167" t="-407616" r="-42657" b="-520859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345286" y="1239589"/>
              <a:ext cx="6686079" cy="5783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3"/>
                </a:lnSpc>
              </a:pPr>
              <a:r>
                <a:rPr lang="en-US" sz="2609">
                  <a:solidFill>
                    <a:srgbClr val="8F8F8F">
                      <a:alpha val="95686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ВАЛДХОРНА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E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85263" y="1485900"/>
            <a:ext cx="7185379" cy="1958951"/>
          </a:xfrm>
          <a:custGeom>
            <a:avLst/>
            <a:gdLst/>
            <a:ahLst/>
            <a:cxnLst/>
            <a:rect l="l" t="t" r="r" b="b"/>
            <a:pathLst>
              <a:path w="7185379" h="1958951">
                <a:moveTo>
                  <a:pt x="0" y="0"/>
                </a:moveTo>
                <a:lnTo>
                  <a:pt x="7185380" y="0"/>
                </a:lnTo>
                <a:lnTo>
                  <a:pt x="7185380" y="1958951"/>
                </a:lnTo>
                <a:lnTo>
                  <a:pt x="0" y="19589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563" t="-116902" r="-27430" b="-164315"/>
            </a:stretch>
          </a:blipFill>
        </p:spPr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51CC71A8-B32D-231A-13B1-7CF40B9E9604}"/>
              </a:ext>
            </a:extLst>
          </p:cNvPr>
          <p:cNvSpPr txBox="1"/>
          <p:nvPr/>
        </p:nvSpPr>
        <p:spPr>
          <a:xfrm>
            <a:off x="10304345" y="2799618"/>
            <a:ext cx="6841492" cy="6299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Вълнуващо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музикално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пътешествие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през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най-обичаните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жанрове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опера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до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мюзикъл</a:t>
            </a: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Висококачествено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изпълнение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квинтет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Пилекадоне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“ и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Стефани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Кръстева</a:t>
            </a: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Прочути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произведения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Моцарт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Лехар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Бърнстейн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др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Вдъхновяващо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културно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събитие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което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изгражда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екипен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ду</a:t>
            </a:r>
            <a:r>
              <a:rPr lang="bg-BG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х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обогатява</a:t>
            </a:r>
            <a:r>
              <a:rPr lang="en-US" sz="210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имиджа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на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институцията</a:t>
            </a: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Подходящ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формат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за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културни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инициативи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образователни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събития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корпоративни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програми</a:t>
            </a: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•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Част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от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Международния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музикален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фестивал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Вдъхновения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“ –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гаранция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за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качество</a:t>
            </a:r>
            <a:r>
              <a:rPr lang="en-US" sz="21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 и </a:t>
            </a:r>
            <a:r>
              <a:rPr lang="en-US" sz="2100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престиж</a:t>
            </a:r>
            <a:endParaRPr lang="en-US" sz="21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A43D4A66-B9F0-565A-DABB-57202ABFB9C1}"/>
              </a:ext>
            </a:extLst>
          </p:cNvPr>
          <p:cNvSpPr/>
          <p:nvPr/>
        </p:nvSpPr>
        <p:spPr>
          <a:xfrm>
            <a:off x="-968237" y="0"/>
            <a:ext cx="9826682" cy="10495788"/>
          </a:xfrm>
          <a:custGeom>
            <a:avLst/>
            <a:gdLst/>
            <a:ahLst/>
            <a:cxnLst/>
            <a:rect l="l" t="t" r="r" b="b"/>
            <a:pathLst>
              <a:path w="9826682" h="10495788">
                <a:moveTo>
                  <a:pt x="0" y="0"/>
                </a:moveTo>
                <a:lnTo>
                  <a:pt x="9826682" y="0"/>
                </a:lnTo>
                <a:lnTo>
                  <a:pt x="9826682" y="10495788"/>
                </a:lnTo>
                <a:lnTo>
                  <a:pt x="0" y="10495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BA381518-1DBC-001D-5F0C-220FF2108A0E}"/>
              </a:ext>
            </a:extLst>
          </p:cNvPr>
          <p:cNvSpPr/>
          <p:nvPr/>
        </p:nvSpPr>
        <p:spPr>
          <a:xfrm>
            <a:off x="10922572" y="1028700"/>
            <a:ext cx="5605039" cy="1528103"/>
          </a:xfrm>
          <a:custGeom>
            <a:avLst/>
            <a:gdLst/>
            <a:ahLst/>
            <a:cxnLst/>
            <a:rect l="l" t="t" r="r" b="b"/>
            <a:pathLst>
              <a:path w="5605039" h="1528103">
                <a:moveTo>
                  <a:pt x="0" y="0"/>
                </a:moveTo>
                <a:lnTo>
                  <a:pt x="5605039" y="0"/>
                </a:lnTo>
                <a:lnTo>
                  <a:pt x="5605039" y="1528103"/>
                </a:lnTo>
                <a:lnTo>
                  <a:pt x="0" y="15281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8563" t="-116902" r="-27430" b="-164315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74491" y="7283118"/>
            <a:ext cx="3143790" cy="1247656"/>
            <a:chOff x="0" y="0"/>
            <a:chExt cx="4191719" cy="166354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191719" cy="1663541"/>
              <a:chOff x="0" y="0"/>
              <a:chExt cx="827994" cy="3286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27994" cy="328601"/>
              </a:xfrm>
              <a:custGeom>
                <a:avLst/>
                <a:gdLst/>
                <a:ahLst/>
                <a:cxnLst/>
                <a:rect l="l" t="t" r="r" b="b"/>
                <a:pathLst>
                  <a:path w="827994" h="328601">
                    <a:moveTo>
                      <a:pt x="0" y="0"/>
                    </a:moveTo>
                    <a:lnTo>
                      <a:pt x="827994" y="0"/>
                    </a:lnTo>
                    <a:lnTo>
                      <a:pt x="827994" y="328601"/>
                    </a:lnTo>
                    <a:lnTo>
                      <a:pt x="0" y="328601"/>
                    </a:lnTo>
                    <a:close/>
                  </a:path>
                </a:pathLst>
              </a:custGeom>
              <a:solidFill>
                <a:srgbClr val="E4DD98">
                  <a:alpha val="75686"/>
                </a:srgbClr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27994" cy="37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5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73297" y="587023"/>
              <a:ext cx="2845125" cy="472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5"/>
                </a:lnSpc>
              </a:pPr>
              <a:r>
                <a:rPr lang="en-US" sz="2182" b="1" spc="-163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15.00 € / 29.34 лв.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947379" y="7276811"/>
            <a:ext cx="3143790" cy="1247656"/>
            <a:chOff x="0" y="0"/>
            <a:chExt cx="4191719" cy="1663541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191719" cy="1663541"/>
              <a:chOff x="0" y="0"/>
              <a:chExt cx="827994" cy="32860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27994" cy="328601"/>
              </a:xfrm>
              <a:custGeom>
                <a:avLst/>
                <a:gdLst/>
                <a:ahLst/>
                <a:cxnLst/>
                <a:rect l="l" t="t" r="r" b="b"/>
                <a:pathLst>
                  <a:path w="827994" h="328601">
                    <a:moveTo>
                      <a:pt x="0" y="0"/>
                    </a:moveTo>
                    <a:lnTo>
                      <a:pt x="827994" y="0"/>
                    </a:lnTo>
                    <a:lnTo>
                      <a:pt x="827994" y="328601"/>
                    </a:lnTo>
                    <a:lnTo>
                      <a:pt x="0" y="328601"/>
                    </a:lnTo>
                    <a:close/>
                  </a:path>
                </a:pathLst>
              </a:custGeom>
              <a:solidFill>
                <a:srgbClr val="E4DD98">
                  <a:alpha val="75686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27994" cy="37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86838" y="556216"/>
              <a:ext cx="3818043" cy="503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05"/>
                </a:lnSpc>
              </a:pPr>
              <a:r>
                <a:rPr lang="en-US" sz="2289" b="1" spc="-17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VIP – 25.00 € / 48.90 лв.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10935" y="7276811"/>
            <a:ext cx="3143790" cy="1247656"/>
            <a:chOff x="0" y="0"/>
            <a:chExt cx="4191719" cy="1663541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191719" cy="1663541"/>
              <a:chOff x="0" y="0"/>
              <a:chExt cx="827994" cy="32860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27994" cy="328601"/>
              </a:xfrm>
              <a:custGeom>
                <a:avLst/>
                <a:gdLst/>
                <a:ahLst/>
                <a:cxnLst/>
                <a:rect l="l" t="t" r="r" b="b"/>
                <a:pathLst>
                  <a:path w="827994" h="328601">
                    <a:moveTo>
                      <a:pt x="0" y="0"/>
                    </a:moveTo>
                    <a:lnTo>
                      <a:pt x="827994" y="0"/>
                    </a:lnTo>
                    <a:lnTo>
                      <a:pt x="827994" y="328601"/>
                    </a:lnTo>
                    <a:lnTo>
                      <a:pt x="0" y="328601"/>
                    </a:lnTo>
                    <a:close/>
                  </a:path>
                </a:pathLst>
              </a:custGeom>
              <a:solidFill>
                <a:srgbClr val="E4DD98">
                  <a:alpha val="75686"/>
                </a:srgbClr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827994" cy="37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5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506128" y="548278"/>
              <a:ext cx="3174892" cy="503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5"/>
                </a:lnSpc>
              </a:pPr>
              <a:r>
                <a:rPr lang="en-US" sz="2289" b="1" spc="-17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18.00 € / 35.20 лв.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51105" y="7120151"/>
            <a:ext cx="3143790" cy="1428482"/>
            <a:chOff x="0" y="-241101"/>
            <a:chExt cx="4191719" cy="190464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-241101"/>
              <a:ext cx="4191719" cy="1904642"/>
              <a:chOff x="0" y="-47625"/>
              <a:chExt cx="827994" cy="37622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-6365"/>
                <a:ext cx="827994" cy="328601"/>
              </a:xfrm>
              <a:custGeom>
                <a:avLst/>
                <a:gdLst/>
                <a:ahLst/>
                <a:cxnLst/>
                <a:rect l="l" t="t" r="r" b="b"/>
                <a:pathLst>
                  <a:path w="827994" h="328601">
                    <a:moveTo>
                      <a:pt x="0" y="0"/>
                    </a:moveTo>
                    <a:lnTo>
                      <a:pt x="827994" y="0"/>
                    </a:lnTo>
                    <a:lnTo>
                      <a:pt x="827994" y="328601"/>
                    </a:lnTo>
                    <a:lnTo>
                      <a:pt x="0" y="328601"/>
                    </a:lnTo>
                    <a:close/>
                  </a:path>
                </a:pathLst>
              </a:custGeom>
              <a:solidFill>
                <a:srgbClr val="E4DD98">
                  <a:alpha val="7568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827994" cy="376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5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89953" y="523995"/>
              <a:ext cx="2811813" cy="503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5"/>
                </a:lnSpc>
              </a:pPr>
              <a:r>
                <a:rPr lang="en-US" sz="2289" b="1" spc="-171" dirty="0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10.00 € / 19.56 </a:t>
              </a:r>
              <a:r>
                <a:rPr lang="en-US" sz="2289" b="1" spc="-171" dirty="0" err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лв</a:t>
              </a:r>
              <a:endParaRPr lang="en-US" sz="2289" b="1" spc="-17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874491" y="3348040"/>
            <a:ext cx="6539018" cy="1950956"/>
            <a:chOff x="0" y="0"/>
            <a:chExt cx="8718691" cy="2601275"/>
          </a:xfrm>
        </p:grpSpPr>
        <p:grpSp>
          <p:nvGrpSpPr>
            <p:cNvPr id="23" name="Group 23"/>
            <p:cNvGrpSpPr/>
            <p:nvPr/>
          </p:nvGrpSpPr>
          <p:grpSpPr>
            <a:xfrm>
              <a:off x="747705" y="352722"/>
              <a:ext cx="7970986" cy="2248553"/>
              <a:chOff x="0" y="0"/>
              <a:chExt cx="1574516" cy="44415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74516" cy="444159"/>
              </a:xfrm>
              <a:custGeom>
                <a:avLst/>
                <a:gdLst/>
                <a:ahLst/>
                <a:cxnLst/>
                <a:rect l="l" t="t" r="r" b="b"/>
                <a:pathLst>
                  <a:path w="1574516" h="444159">
                    <a:moveTo>
                      <a:pt x="0" y="0"/>
                    </a:moveTo>
                    <a:lnTo>
                      <a:pt x="1574516" y="0"/>
                    </a:lnTo>
                    <a:lnTo>
                      <a:pt x="1574516" y="444159"/>
                    </a:lnTo>
                    <a:lnTo>
                      <a:pt x="0" y="444159"/>
                    </a:lnTo>
                    <a:close/>
                  </a:path>
                </a:pathLst>
              </a:custGeom>
              <a:solidFill>
                <a:srgbClr val="E4E2DD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1574516" cy="4917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5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1031110" y="1522681"/>
              <a:ext cx="7416432" cy="836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0"/>
                </a:lnSpc>
              </a:pPr>
              <a:r>
                <a:rPr lang="en-US" sz="3800" u="sng" spc="-285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  <a:hlinkClick r:id="rId2" tooltip="https://cmart.info/events/pilekadone-stefani-krasteva-pateshestvie-v-sveta-na-operata-myuzikala-i-operetata/"/>
                </a:rPr>
                <a:t>в “Сити Марк Арт Център”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87114" y="349922"/>
              <a:ext cx="7092168" cy="1386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19"/>
                </a:lnSpc>
              </a:pPr>
              <a:r>
                <a:rPr lang="en-US" sz="6228" b="1" spc="-18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21.04 / </a:t>
              </a:r>
              <a:r>
                <a:rPr lang="en-US" sz="6228" spc="-18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19:00 ч.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47650"/>
              <a:ext cx="566167" cy="284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941"/>
                </a:lnSpc>
              </a:pPr>
              <a:r>
                <a:rPr lang="en-US" sz="12815" b="1" spc="-371">
                  <a:solidFill>
                    <a:srgbClr val="D445B7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|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629283" y="8781484"/>
            <a:ext cx="891392" cy="953631"/>
          </a:xfrm>
          <a:custGeom>
            <a:avLst/>
            <a:gdLst/>
            <a:ahLst/>
            <a:cxnLst/>
            <a:rect l="l" t="t" r="r" b="b"/>
            <a:pathLst>
              <a:path w="891392" h="953631">
                <a:moveTo>
                  <a:pt x="0" y="0"/>
                </a:moveTo>
                <a:lnTo>
                  <a:pt x="891391" y="0"/>
                </a:lnTo>
                <a:lnTo>
                  <a:pt x="891391" y="953632"/>
                </a:lnTo>
                <a:lnTo>
                  <a:pt x="0" y="953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417" b="-20880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101224" y="1456926"/>
            <a:ext cx="12085551" cy="1255725"/>
          </a:xfrm>
          <a:custGeom>
            <a:avLst/>
            <a:gdLst/>
            <a:ahLst/>
            <a:cxnLst/>
            <a:rect l="l" t="t" r="r" b="b"/>
            <a:pathLst>
              <a:path w="12085551" h="1255725">
                <a:moveTo>
                  <a:pt x="0" y="0"/>
                </a:moveTo>
                <a:lnTo>
                  <a:pt x="12085552" y="0"/>
                </a:lnTo>
                <a:lnTo>
                  <a:pt x="12085552" y="1255725"/>
                </a:lnTo>
                <a:lnTo>
                  <a:pt x="0" y="125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573" t="-376962" r="-20309" b="-432823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7122434" y="6013890"/>
            <a:ext cx="4100512" cy="42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5"/>
              </a:lnSpc>
              <a:spcBef>
                <a:spcPct val="0"/>
              </a:spcBef>
            </a:pPr>
            <a:r>
              <a:rPr lang="en-US" sz="2489" spc="-18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РЕДОВНИ ЦЕНИ НА БИЛЕТИТЕ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761</Words>
  <Application>Microsoft Office PowerPoint</Application>
  <PresentationFormat>Custom</PresentationFormat>
  <Paragraphs>58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Open Sans Bold</vt:lpstr>
      <vt:lpstr>Aptos</vt:lpstr>
      <vt:lpstr>Aileron</vt:lpstr>
      <vt:lpstr>Aileron Bold</vt:lpstr>
      <vt:lpstr>Open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ПИЛЕКАДОНЕ</dc:title>
  <dc:creator>User</dc:creator>
  <cp:lastModifiedBy>Bozhana Marinova</cp:lastModifiedBy>
  <cp:revision>9</cp:revision>
  <dcterms:created xsi:type="dcterms:W3CDTF">2006-08-16T00:00:00Z</dcterms:created>
  <dcterms:modified xsi:type="dcterms:W3CDTF">2026-04-17T18:44:32Z</dcterms:modified>
  <dc:identifier>DAHHFxSUqy4</dc:identifier>
</cp:coreProperties>
</file>